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14630400" cy="8229600"/>
  <p:notesSz cx="8229600" cy="14630400"/>
  <p:embeddedFontLst>
    <p:embeddedFont>
      <p:font typeface="Prata"/>
      <p:regular r:id="rId21"/>
    </p:embeddedFont>
    <p:embeddedFont>
      <p:font typeface="Prata"/>
      <p:regular r:id="rId22"/>
    </p:embeddedFont>
    <p:embeddedFont>
      <p:font typeface="Raleway"/>
      <p:regular r:id="rId23"/>
    </p:embeddedFont>
    <p:embeddedFont>
      <p:font typeface="Raleway"/>
      <p:regular r:id="rId24"/>
    </p:embeddedFont>
    <p:embeddedFont>
      <p:font typeface="Raleway"/>
      <p:regular r:id="rId25"/>
    </p:embeddedFont>
    <p:embeddedFont>
      <p:font typeface="Raleway"/>
      <p:regular r:id="rId26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Relationship Id="rId21" Type="http://schemas.openxmlformats.org/officeDocument/2006/relationships/font" Target="fonts/font1.fntdata"/><Relationship Id="rId22" Type="http://schemas.openxmlformats.org/officeDocument/2006/relationships/font" Target="fonts/font2.fntdata"/><Relationship Id="rId23" Type="http://schemas.openxmlformats.org/officeDocument/2006/relationships/font" Target="fonts/font3.fntdata"/><Relationship Id="rId24" Type="http://schemas.openxmlformats.org/officeDocument/2006/relationships/font" Target="fonts/font4.fntdata"/><Relationship Id="rId25" Type="http://schemas.openxmlformats.org/officeDocument/2006/relationships/font" Target="fonts/font5.fntdata"/><Relationship Id="rId26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1012-1.png>
</file>

<file path=ppt/media/image-1012-2.png>
</file>

<file path=ppt/media/image-1013-1.png>
</file>

<file path=ppt/media/image-1013-2.png>
</file>

<file path=ppt/media/image-1014-1.png>
</file>

<file path=ppt/media/image-1014-2.png>
</file>

<file path=ppt/media/image-1015-1.png>
</file>

<file path=ppt/media/image-1015-2.png>
</file>

<file path=ppt/media/image-3-1.png>
</file>

<file path=ppt/media/image-4-1.png>
</file>

<file path=ppt/media/image-5-1.png>
</file>

<file path=ppt/media/image-5-2.png>
</file>

<file path=ppt/media/image-5-3.png>
</file>

<file path=ppt/media/image-5-4.png>
</file>

<file path=ppt/media/image-5-5.png>
</file>

<file path=ppt/media/image-7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2-1.png"/><Relationship Id="rId2" Type="http://schemas.openxmlformats.org/officeDocument/2006/relationships/image" Target="../media/image-1012-2.png"/><Relationship Id="rId4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3-1.png"/><Relationship Id="rId2" Type="http://schemas.openxmlformats.org/officeDocument/2006/relationships/image" Target="../media/image-1013-2.png"/><Relationship Id="rId4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4-1.png"/><Relationship Id="rId2" Type="http://schemas.openxmlformats.org/officeDocument/2006/relationships/image" Target="../media/image-1014-2.png"/><Relationship Id="rId4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5-1.png"/><Relationship Id="rId2" Type="http://schemas.openxmlformats.org/officeDocument/2006/relationships/image" Target="../media/image-1015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slideLayout" Target="../slideLayouts/slideLayout6.xml"/><Relationship Id="rId7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20153"/>
            <a:ext cx="7556421" cy="283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 Parallel Algorithm Template for Updating Single-Source Shortest Paths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395430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Authors: Arindam Khanda, Sriram Srinivasan, Sanjukta Bhowmick, Boyana Norris, Sajal K. Das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37638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Presented by: [Your Name/Group Name]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99444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Course: Parallel and Distributed Computing | Date: April 21, 2025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3790" y="6629400"/>
            <a:ext cx="362903" cy="362903"/>
          </a:xfrm>
          <a:prstGeom prst="roundRect">
            <a:avLst>
              <a:gd name="adj" fmla="val 25194296"/>
            </a:avLst>
          </a:prstGeom>
          <a:solidFill>
            <a:srgbClr val="B5C56D"/>
          </a:solidFill>
          <a:ln w="7620">
            <a:solidFill>
              <a:srgbClr val="4D4D51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15829" y="6762036"/>
            <a:ext cx="118824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50"/>
              </a:lnSpc>
              <a:buNone/>
            </a:pPr>
            <a:r>
              <a:rPr lang="en-US" sz="750" dirty="0">
                <a:solidFill>
                  <a:srgbClr val="4D4D51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SS</a:t>
            </a:r>
            <a:endParaRPr lang="en-US" sz="750" dirty="0"/>
          </a:p>
        </p:txBody>
      </p:sp>
      <p:sp>
        <p:nvSpPr>
          <p:cNvPr id="9" name="Text 6"/>
          <p:cNvSpPr/>
          <p:nvPr/>
        </p:nvSpPr>
        <p:spPr>
          <a:xfrm>
            <a:off x="1270040" y="6612493"/>
            <a:ext cx="2025848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CFCBBF"/>
                </a:solidFill>
                <a:latin typeface="Raleway Bold" pitchFamily="34" charset="0"/>
                <a:ea typeface="Raleway Bold" pitchFamily="34" charset="-122"/>
                <a:cs typeface="Raleway Bold" pitchFamily="34" charset="-120"/>
              </a:rPr>
              <a:t>by Saif Shafqat</a:t>
            </a: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56473"/>
            <a:ext cx="907161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Proposed Parallelization Strategy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5322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MPI (Inter-node)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113371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Partition graph with METIS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555569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Distribute vertices across nodes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997768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Communicate boundary updates via MPI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332928" y="3532227"/>
            <a:ext cx="297060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OpenMP (Intra-node)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332928" y="4113371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Parallel edge processing within nodes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5332928" y="4918472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Dynamic scheduling for load balancing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9872067" y="35322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Workflow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872067" y="4113371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METIS partitions → MPI assigns → OpenMP parallelizes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9872067" y="5043249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Efficient load distribution and communication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16311"/>
            <a:ext cx="949463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Algorithm Benefits and Limitations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1920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Benefits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7732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Efficient updates avoid full recomputation on dynamic networks.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703088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Scalable across CPU and GPU platforms.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508188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Handles large-scale changes efficiently.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332928" y="31920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Limitations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332928" y="37732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Performance degrades when deletions dominate edge changes.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5332928" y="4703088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Redundant computations in asynchronous updates.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5332928" y="5508188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Sensitive to high percentages of affected nodes.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872067" y="31920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Future Work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9872067" y="37732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Hybrid approach could adapt to change size for optimal speed.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9872067" y="4703088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Optimize non-random change patterns.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3972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Summary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05728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4" name="Text 2"/>
          <p:cNvSpPr/>
          <p:nvPr/>
        </p:nvSpPr>
        <p:spPr>
          <a:xfrm>
            <a:off x="878860" y="3099792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1530906" y="305728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Parallel Updates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530906" y="3547705"/>
            <a:ext cx="56709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Novel framework efficiently updates SSSP in dynamic networks.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28667" y="305728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8" name="Text 6"/>
          <p:cNvSpPr/>
          <p:nvPr/>
        </p:nvSpPr>
        <p:spPr>
          <a:xfrm>
            <a:off x="7513737" y="3099792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650" dirty="0"/>
          </a:p>
        </p:txBody>
      </p:sp>
      <p:sp>
        <p:nvSpPr>
          <p:cNvPr id="9" name="Text 7"/>
          <p:cNvSpPr/>
          <p:nvPr/>
        </p:nvSpPr>
        <p:spPr>
          <a:xfrm>
            <a:off x="8165783" y="305728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Two-Step Algorithm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8165783" y="3547705"/>
            <a:ext cx="56709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Identifies and updates affected subgraphs to speed up computation.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93790" y="475547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2" name="Text 10"/>
          <p:cNvSpPr/>
          <p:nvPr/>
        </p:nvSpPr>
        <p:spPr>
          <a:xfrm>
            <a:off x="878860" y="4797981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650" dirty="0"/>
          </a:p>
        </p:txBody>
      </p:sp>
      <p:sp>
        <p:nvSpPr>
          <p:cNvPr id="13" name="Text 11"/>
          <p:cNvSpPr/>
          <p:nvPr/>
        </p:nvSpPr>
        <p:spPr>
          <a:xfrm>
            <a:off x="1530906" y="47554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Implementation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530906" y="5245894"/>
            <a:ext cx="56709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Implemented on shared-memory (OpenMP) and GPU (CUDA).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428667" y="475547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6" name="Text 14"/>
          <p:cNvSpPr/>
          <p:nvPr/>
        </p:nvSpPr>
        <p:spPr>
          <a:xfrm>
            <a:off x="7513737" y="4797981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4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8165783" y="47554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Performance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8165783" y="5245894"/>
            <a:ext cx="56709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Outperforms state-of-the-art methods for insertion-heavy changes.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93790" y="622685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Addresses needs in large-scale dynamic network analysis.</a:t>
            </a:r>
            <a:endParaRPr lang="en-US" sz="17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97299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endParaRPr lang="en-US" sz="175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76035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endParaRPr lang="en-US" sz="44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05702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Introduction to Single-Source Shortest Path (SSSP)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7902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What is SSSP?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7138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Finds shortest paths from one source vertex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17648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Used in transportation, communication, social networks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332928" y="37902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Problem Context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5332928" y="4371380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Graphs are large and dynamic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5332928" y="4813578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Traditional algorithms assume static graphs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5332928" y="5618678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Inefficient recomputation on changes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9872067" y="37902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Paper’s Focus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872067" y="437138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Parallel framework for efficient SSSP updates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5216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Problem Addressed: Dynamic Networks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16503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5" name="Text 2"/>
          <p:cNvSpPr/>
          <p:nvPr/>
        </p:nvSpPr>
        <p:spPr>
          <a:xfrm>
            <a:off x="1530906" y="31650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Dynamic Networks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3655457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Edges inserted or deleted over time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530906" y="4517350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Examples: social and traffic networks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316503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9" name="Text 6"/>
          <p:cNvSpPr/>
          <p:nvPr/>
        </p:nvSpPr>
        <p:spPr>
          <a:xfrm>
            <a:off x="5422583" y="31650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Challenge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5422583" y="3655457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Recomputing SSSP from scratch is costly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5422583" y="4517350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Sequential updates are slow for large graphs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72512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3" name="Text 10"/>
          <p:cNvSpPr/>
          <p:nvPr/>
        </p:nvSpPr>
        <p:spPr>
          <a:xfrm>
            <a:off x="1530906" y="57251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Objective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1530906" y="6215539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Parallel algorithm for efficient SSSP updates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1530906" y="6714530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Target shared-memory CPUs and GPUs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6016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8424" y="3173968"/>
            <a:ext cx="7684770" cy="650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00"/>
              </a:lnSpc>
              <a:buNone/>
            </a:pPr>
            <a:r>
              <a:rPr lang="en-US" sz="40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Key Contributions of the Paper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728424" y="4136469"/>
            <a:ext cx="6482715" cy="1656755"/>
          </a:xfrm>
          <a:prstGeom prst="roundRect">
            <a:avLst>
              <a:gd name="adj" fmla="val 1884"/>
            </a:avLst>
          </a:prstGeom>
          <a:solidFill>
            <a:srgbClr val="3A3B3C"/>
          </a:solidFill>
          <a:ln/>
        </p:spPr>
      </p:sp>
      <p:sp>
        <p:nvSpPr>
          <p:cNvPr id="5" name="Text 2"/>
          <p:cNvSpPr/>
          <p:nvPr/>
        </p:nvSpPr>
        <p:spPr>
          <a:xfrm>
            <a:off x="936546" y="4344591"/>
            <a:ext cx="2601635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Novel Framework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936546" y="4794528"/>
            <a:ext cx="6066473" cy="332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Parallel SSSP update algorithm for dynamic networks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936546" y="5252204"/>
            <a:ext cx="6066473" cy="332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Platform independent: CPUs and GPUs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7419261" y="4136469"/>
            <a:ext cx="6482715" cy="1656755"/>
          </a:xfrm>
          <a:prstGeom prst="roundRect">
            <a:avLst>
              <a:gd name="adj" fmla="val 1884"/>
            </a:avLst>
          </a:prstGeom>
          <a:solidFill>
            <a:srgbClr val="3A3B3C"/>
          </a:solidFill>
          <a:ln/>
        </p:spPr>
      </p:sp>
      <p:sp>
        <p:nvSpPr>
          <p:cNvPr id="9" name="Text 6"/>
          <p:cNvSpPr/>
          <p:nvPr/>
        </p:nvSpPr>
        <p:spPr>
          <a:xfrm>
            <a:off x="7627382" y="4344591"/>
            <a:ext cx="2601635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Implementation</a:t>
            </a:r>
            <a:endParaRPr lang="en-US" sz="2000" dirty="0"/>
          </a:p>
        </p:txBody>
      </p:sp>
      <p:sp>
        <p:nvSpPr>
          <p:cNvPr id="10" name="Text 7"/>
          <p:cNvSpPr/>
          <p:nvPr/>
        </p:nvSpPr>
        <p:spPr>
          <a:xfrm>
            <a:off x="7627382" y="4794528"/>
            <a:ext cx="6066473" cy="332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OpenMP for shared-memory, CUDA for GPU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7627382" y="5252204"/>
            <a:ext cx="6066473" cy="332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Supports batch updates up to 100M edges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728424" y="6001345"/>
            <a:ext cx="6482715" cy="1656755"/>
          </a:xfrm>
          <a:prstGeom prst="roundRect">
            <a:avLst>
              <a:gd name="adj" fmla="val 1884"/>
            </a:avLst>
          </a:prstGeom>
          <a:solidFill>
            <a:srgbClr val="3A3B3C"/>
          </a:solidFill>
          <a:ln/>
        </p:spPr>
      </p:sp>
      <p:sp>
        <p:nvSpPr>
          <p:cNvPr id="13" name="Text 10"/>
          <p:cNvSpPr/>
          <p:nvPr/>
        </p:nvSpPr>
        <p:spPr>
          <a:xfrm>
            <a:off x="936546" y="6209467"/>
            <a:ext cx="2601635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Performance</a:t>
            </a:r>
            <a:endParaRPr lang="en-US" sz="2000" dirty="0"/>
          </a:p>
        </p:txBody>
      </p:sp>
      <p:sp>
        <p:nvSpPr>
          <p:cNvPr id="14" name="Text 11"/>
          <p:cNvSpPr/>
          <p:nvPr/>
        </p:nvSpPr>
        <p:spPr>
          <a:xfrm>
            <a:off x="936546" y="6659404"/>
            <a:ext cx="6066473" cy="332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Up to 5.6x GPU speedup vs. Gunrock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936546" y="7117080"/>
            <a:ext cx="6066473" cy="332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Up to 5x CPU speedup vs. Galois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7419261" y="6001345"/>
            <a:ext cx="6482715" cy="1656755"/>
          </a:xfrm>
          <a:prstGeom prst="roundRect">
            <a:avLst>
              <a:gd name="adj" fmla="val 1884"/>
            </a:avLst>
          </a:prstGeom>
          <a:solidFill>
            <a:srgbClr val="3A3B3C"/>
          </a:solidFill>
          <a:ln/>
        </p:spPr>
      </p:sp>
      <p:sp>
        <p:nvSpPr>
          <p:cNvPr id="17" name="Text 14"/>
          <p:cNvSpPr/>
          <p:nvPr/>
        </p:nvSpPr>
        <p:spPr>
          <a:xfrm>
            <a:off x="7627382" y="6209467"/>
            <a:ext cx="2601635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Techniques</a:t>
            </a:r>
            <a:endParaRPr lang="en-US" sz="2000" dirty="0"/>
          </a:p>
        </p:txBody>
      </p:sp>
      <p:sp>
        <p:nvSpPr>
          <p:cNvPr id="18" name="Text 15"/>
          <p:cNvSpPr/>
          <p:nvPr/>
        </p:nvSpPr>
        <p:spPr>
          <a:xfrm>
            <a:off x="7627382" y="6659404"/>
            <a:ext cx="6066473" cy="332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Rooted tree data structure for SSSP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7627382" y="7117080"/>
            <a:ext cx="6066473" cy="332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Asynchronous updates minimize synchronization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95905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48521" y="2390775"/>
            <a:ext cx="5670947" cy="489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30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Proposed Algorithm Overview</a:t>
            </a:r>
            <a:endParaRPr lang="en-US" sz="30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521" y="3115508"/>
            <a:ext cx="783550" cy="124729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567101" y="3272195"/>
            <a:ext cx="1959054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Core Idea</a:t>
            </a:r>
            <a:endParaRPr lang="en-US" sz="1500" dirty="0"/>
          </a:p>
        </p:txBody>
      </p:sp>
      <p:sp>
        <p:nvSpPr>
          <p:cNvPr id="6" name="Text 2"/>
          <p:cNvSpPr/>
          <p:nvPr/>
        </p:nvSpPr>
        <p:spPr>
          <a:xfrm>
            <a:off x="1567101" y="3610928"/>
            <a:ext cx="12514778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Update only subgraphs affected by edge changes</a:t>
            </a:r>
            <a:endParaRPr lang="en-US" sz="1200" dirty="0"/>
          </a:p>
        </p:txBody>
      </p:sp>
      <p:sp>
        <p:nvSpPr>
          <p:cNvPr id="7" name="Text 3"/>
          <p:cNvSpPr/>
          <p:nvPr/>
        </p:nvSpPr>
        <p:spPr>
          <a:xfrm>
            <a:off x="1567101" y="3955494"/>
            <a:ext cx="12514778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Avoid full recomputation of SSSP tree</a:t>
            </a:r>
            <a:endParaRPr lang="en-US" sz="120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521" y="4362807"/>
            <a:ext cx="783550" cy="1247299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567101" y="4519493"/>
            <a:ext cx="3271123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Step 1: Identify Affected Subgraphs</a:t>
            </a:r>
            <a:endParaRPr lang="en-US" sz="1500" dirty="0"/>
          </a:p>
        </p:txBody>
      </p:sp>
      <p:sp>
        <p:nvSpPr>
          <p:cNvPr id="10" name="Text 5"/>
          <p:cNvSpPr/>
          <p:nvPr/>
        </p:nvSpPr>
        <p:spPr>
          <a:xfrm>
            <a:off x="1567101" y="4858226"/>
            <a:ext cx="12514778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Process changed edges in parallel</a:t>
            </a:r>
            <a:endParaRPr lang="en-US" sz="1200" dirty="0"/>
          </a:p>
        </p:txBody>
      </p:sp>
      <p:sp>
        <p:nvSpPr>
          <p:cNvPr id="11" name="Text 6"/>
          <p:cNvSpPr/>
          <p:nvPr/>
        </p:nvSpPr>
        <p:spPr>
          <a:xfrm>
            <a:off x="1567101" y="5202793"/>
            <a:ext cx="12514778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No synchronization needed</a:t>
            </a:r>
            <a:endParaRPr lang="en-US" sz="120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521" y="5610106"/>
            <a:ext cx="783550" cy="1247299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567101" y="5766792"/>
            <a:ext cx="3283387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Step 2: Update Affected Subgraphs</a:t>
            </a:r>
            <a:endParaRPr lang="en-US" sz="1500" dirty="0"/>
          </a:p>
        </p:txBody>
      </p:sp>
      <p:sp>
        <p:nvSpPr>
          <p:cNvPr id="14" name="Text 8"/>
          <p:cNvSpPr/>
          <p:nvPr/>
        </p:nvSpPr>
        <p:spPr>
          <a:xfrm>
            <a:off x="1567101" y="6105525"/>
            <a:ext cx="12514778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Iteratively update distances and parents</a:t>
            </a:r>
            <a:endParaRPr lang="en-US" sz="1200" dirty="0"/>
          </a:p>
        </p:txBody>
      </p:sp>
      <p:sp>
        <p:nvSpPr>
          <p:cNvPr id="15" name="Text 9"/>
          <p:cNvSpPr/>
          <p:nvPr/>
        </p:nvSpPr>
        <p:spPr>
          <a:xfrm>
            <a:off x="1567101" y="6450092"/>
            <a:ext cx="12514778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Use asynchronous updates</a:t>
            </a:r>
            <a:endParaRPr lang="en-US" sz="1200" dirty="0"/>
          </a:p>
        </p:txBody>
      </p:sp>
      <p:pic>
        <p:nvPicPr>
          <p:cNvPr id="16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8521" y="6857405"/>
            <a:ext cx="783550" cy="940356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1567101" y="7014091"/>
            <a:ext cx="1959054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 Structure</a:t>
            </a:r>
            <a:endParaRPr lang="en-US" sz="1500" dirty="0"/>
          </a:p>
        </p:txBody>
      </p:sp>
      <p:sp>
        <p:nvSpPr>
          <p:cNvPr id="18" name="Text 11"/>
          <p:cNvSpPr/>
          <p:nvPr/>
        </p:nvSpPr>
        <p:spPr>
          <a:xfrm>
            <a:off x="1567101" y="7352824"/>
            <a:ext cx="12514778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Rooted SSSP tree with distances and parent pointers</a:t>
            </a:r>
            <a:endParaRPr lang="en-US" sz="12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41602"/>
            <a:ext cx="1029628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Step 1: Identifying Affected Subgraphs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173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Edge Deletion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198501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Check if edge in SSSP tree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640699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If yes, set child distance to infinity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082897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Mark vertex as affected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332928" y="36173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Edge Insertion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332928" y="4198501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Check if new edge reduces distance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5332928" y="5003602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If yes, update distance and parent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5332928" y="5445800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Mark vertex as affected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872067" y="36173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Parallelism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9872067" y="4198501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Edges processed independently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9872067" y="4765477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No synchronization, scalable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9783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Step 2: Updating Affected Subgraphs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81070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5" name="Text 2"/>
          <p:cNvSpPr/>
          <p:nvPr/>
        </p:nvSpPr>
        <p:spPr>
          <a:xfrm>
            <a:off x="1530906" y="2810708"/>
            <a:ext cx="2927747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Process affected vertices and neighbors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4009787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Update distances if shorter path found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530906" y="4871680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Reconnect disconnected subtrees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281070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9" name="Text 6"/>
          <p:cNvSpPr/>
          <p:nvPr/>
        </p:nvSpPr>
        <p:spPr>
          <a:xfrm>
            <a:off x="5422583" y="2810708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Asynchronous Updates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5422583" y="3655457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Reduce synchronization overhead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5422583" y="4517350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More iterations, fewer sync points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607945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3" name="Text 10"/>
          <p:cNvSpPr/>
          <p:nvPr/>
        </p:nvSpPr>
        <p:spPr>
          <a:xfrm>
            <a:off x="1530906" y="60794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Complexity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1530906" y="6569869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Step 1: O(m/p), m = changed edges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1530906" y="7068860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Step 2: O(D·x·d/p), D=diameter, x=affected vertices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60151"/>
            <a:ext cx="644032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Implementation Details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35906"/>
            <a:ext cx="376118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Shared-Memory (OpenMP)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01705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Parallel edge processing with #pragma omp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822150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Batch deletions then insertions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264348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Asynchronous updates reduce sync overhead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332928" y="34359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GPU (CUDA)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332928" y="401705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Vertex Marking Functional Blocks (VMFB)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5332928" y="482215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Functions: ProcessIns, ProcessDel, DisconnectC, ChkNbr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5332928" y="5627251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Graph stored in CSR format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872067" y="34359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Batch Processing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9872067" y="401705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Improves performance for large edge changes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9872067" y="4946928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Handles up to 100M edge updates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0437" y="503158"/>
            <a:ext cx="4710708" cy="5718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00"/>
              </a:lnSpc>
              <a:buNone/>
            </a:pPr>
            <a:r>
              <a:rPr lang="en-US" sz="36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Experimental Results</a:t>
            </a:r>
            <a:endParaRPr lang="en-US" sz="3600" dirty="0"/>
          </a:p>
        </p:txBody>
      </p:sp>
      <p:sp>
        <p:nvSpPr>
          <p:cNvPr id="4" name="Shape 1"/>
          <p:cNvSpPr/>
          <p:nvPr/>
        </p:nvSpPr>
        <p:spPr>
          <a:xfrm>
            <a:off x="640437" y="1349454"/>
            <a:ext cx="7863126" cy="1456968"/>
          </a:xfrm>
          <a:prstGeom prst="roundRect">
            <a:avLst>
              <a:gd name="adj" fmla="val 1884"/>
            </a:avLst>
          </a:prstGeom>
          <a:solidFill>
            <a:srgbClr val="3A3B3C"/>
          </a:solidFill>
          <a:ln/>
        </p:spPr>
      </p:sp>
      <p:sp>
        <p:nvSpPr>
          <p:cNvPr id="5" name="Text 2"/>
          <p:cNvSpPr/>
          <p:nvPr/>
        </p:nvSpPr>
        <p:spPr>
          <a:xfrm>
            <a:off x="823436" y="1532453"/>
            <a:ext cx="2287548" cy="2858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Datasets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823436" y="1928098"/>
            <a:ext cx="7497128" cy="2927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Real-world: BHJ-2, Orkut, Live Journal</a:t>
            </a:r>
            <a:endParaRPr lang="en-US" sz="1400" dirty="0"/>
          </a:p>
        </p:txBody>
      </p:sp>
      <p:sp>
        <p:nvSpPr>
          <p:cNvPr id="7" name="Text 4"/>
          <p:cNvSpPr/>
          <p:nvPr/>
        </p:nvSpPr>
        <p:spPr>
          <a:xfrm>
            <a:off x="823436" y="2330648"/>
            <a:ext cx="7497128" cy="2927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Synthetic: R-MAT scale-free network</a:t>
            </a:r>
            <a:endParaRPr lang="en-US" sz="1400" dirty="0"/>
          </a:p>
        </p:txBody>
      </p:sp>
      <p:sp>
        <p:nvSpPr>
          <p:cNvPr id="8" name="Shape 5"/>
          <p:cNvSpPr/>
          <p:nvPr/>
        </p:nvSpPr>
        <p:spPr>
          <a:xfrm>
            <a:off x="640437" y="2989421"/>
            <a:ext cx="7863126" cy="1456968"/>
          </a:xfrm>
          <a:prstGeom prst="roundRect">
            <a:avLst>
              <a:gd name="adj" fmla="val 1884"/>
            </a:avLst>
          </a:prstGeom>
          <a:solidFill>
            <a:srgbClr val="3A3B3C"/>
          </a:solidFill>
          <a:ln/>
        </p:spPr>
      </p:sp>
      <p:sp>
        <p:nvSpPr>
          <p:cNvPr id="9" name="Text 6"/>
          <p:cNvSpPr/>
          <p:nvPr/>
        </p:nvSpPr>
        <p:spPr>
          <a:xfrm>
            <a:off x="823436" y="3172420"/>
            <a:ext cx="2287548" cy="2858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GPU Results</a:t>
            </a:r>
            <a:endParaRPr lang="en-US" sz="1800" dirty="0"/>
          </a:p>
        </p:txBody>
      </p:sp>
      <p:sp>
        <p:nvSpPr>
          <p:cNvPr id="10" name="Text 7"/>
          <p:cNvSpPr/>
          <p:nvPr/>
        </p:nvSpPr>
        <p:spPr>
          <a:xfrm>
            <a:off x="823436" y="3568065"/>
            <a:ext cx="7497128" cy="2927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Up to 8.5x speedup vs. Gunrock (50M edges)</a:t>
            </a:r>
            <a:endParaRPr lang="en-US" sz="1400" dirty="0"/>
          </a:p>
        </p:txBody>
      </p:sp>
      <p:sp>
        <p:nvSpPr>
          <p:cNvPr id="11" name="Text 8"/>
          <p:cNvSpPr/>
          <p:nvPr/>
        </p:nvSpPr>
        <p:spPr>
          <a:xfrm>
            <a:off x="823436" y="3970615"/>
            <a:ext cx="7497128" cy="2927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Execution time rises with deletions</a:t>
            </a:r>
            <a:endParaRPr lang="en-US" sz="1400" dirty="0"/>
          </a:p>
        </p:txBody>
      </p:sp>
      <p:sp>
        <p:nvSpPr>
          <p:cNvPr id="12" name="Shape 9"/>
          <p:cNvSpPr/>
          <p:nvPr/>
        </p:nvSpPr>
        <p:spPr>
          <a:xfrm>
            <a:off x="640437" y="4629388"/>
            <a:ext cx="7863126" cy="1456968"/>
          </a:xfrm>
          <a:prstGeom prst="roundRect">
            <a:avLst>
              <a:gd name="adj" fmla="val 1884"/>
            </a:avLst>
          </a:prstGeom>
          <a:solidFill>
            <a:srgbClr val="3A3B3C"/>
          </a:solidFill>
          <a:ln/>
        </p:spPr>
      </p:sp>
      <p:sp>
        <p:nvSpPr>
          <p:cNvPr id="13" name="Text 10"/>
          <p:cNvSpPr/>
          <p:nvPr/>
        </p:nvSpPr>
        <p:spPr>
          <a:xfrm>
            <a:off x="823436" y="4812387"/>
            <a:ext cx="2669262" cy="2858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Shared-Memory Results</a:t>
            </a:r>
            <a:endParaRPr lang="en-US" sz="1800" dirty="0"/>
          </a:p>
        </p:txBody>
      </p:sp>
      <p:sp>
        <p:nvSpPr>
          <p:cNvPr id="14" name="Text 11"/>
          <p:cNvSpPr/>
          <p:nvPr/>
        </p:nvSpPr>
        <p:spPr>
          <a:xfrm>
            <a:off x="823436" y="5208032"/>
            <a:ext cx="7497128" cy="2927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Up to 5x speedup vs. Galois (100M edges)</a:t>
            </a:r>
            <a:endParaRPr lang="en-US" sz="1400" dirty="0"/>
          </a:p>
        </p:txBody>
      </p:sp>
      <p:sp>
        <p:nvSpPr>
          <p:cNvPr id="15" name="Text 12"/>
          <p:cNvSpPr/>
          <p:nvPr/>
        </p:nvSpPr>
        <p:spPr>
          <a:xfrm>
            <a:off x="823436" y="5610582"/>
            <a:ext cx="7497128" cy="2927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Scalability improves with threads (up to 72)</a:t>
            </a:r>
            <a:endParaRPr lang="en-US" sz="1400" dirty="0"/>
          </a:p>
        </p:txBody>
      </p:sp>
      <p:sp>
        <p:nvSpPr>
          <p:cNvPr id="16" name="Shape 13"/>
          <p:cNvSpPr/>
          <p:nvPr/>
        </p:nvSpPr>
        <p:spPr>
          <a:xfrm>
            <a:off x="640437" y="6269355"/>
            <a:ext cx="7863126" cy="1456968"/>
          </a:xfrm>
          <a:prstGeom prst="roundRect">
            <a:avLst>
              <a:gd name="adj" fmla="val 1884"/>
            </a:avLst>
          </a:prstGeom>
          <a:solidFill>
            <a:srgbClr val="3A3B3C"/>
          </a:solidFill>
          <a:ln/>
        </p:spPr>
      </p:sp>
      <p:sp>
        <p:nvSpPr>
          <p:cNvPr id="17" name="Text 14"/>
          <p:cNvSpPr/>
          <p:nvPr/>
        </p:nvSpPr>
        <p:spPr>
          <a:xfrm>
            <a:off x="823436" y="6452354"/>
            <a:ext cx="2287548" cy="2858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Key Observation</a:t>
            </a:r>
            <a:endParaRPr lang="en-US" sz="1800" dirty="0"/>
          </a:p>
        </p:txBody>
      </p:sp>
      <p:sp>
        <p:nvSpPr>
          <p:cNvPr id="18" name="Text 15"/>
          <p:cNvSpPr/>
          <p:nvPr/>
        </p:nvSpPr>
        <p:spPr>
          <a:xfrm>
            <a:off x="823436" y="6847999"/>
            <a:ext cx="7497128" cy="2927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Update better if insertions &gt; 50%</a:t>
            </a:r>
            <a:endParaRPr lang="en-US" sz="1400" dirty="0"/>
          </a:p>
        </p:txBody>
      </p:sp>
      <p:sp>
        <p:nvSpPr>
          <p:cNvPr id="19" name="Text 16"/>
          <p:cNvSpPr/>
          <p:nvPr/>
        </p:nvSpPr>
        <p:spPr>
          <a:xfrm>
            <a:off x="823436" y="7250549"/>
            <a:ext cx="7497128" cy="2927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Recompute better if deletions &gt; 75%</a:t>
            </a:r>
            <a:endParaRPr lang="en-US" sz="1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2025-04-20T15:05:04Z</dcterms:created>
  <dcterms:modified xsi:type="dcterms:W3CDTF">2025-04-20T15:05:04Z</dcterms:modified>
</cp:coreProperties>
</file>